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2"/>
  </p:handoutMasterIdLst>
  <p:sldIdLst>
    <p:sldId id="256" r:id="rId2"/>
    <p:sldId id="286" r:id="rId3"/>
    <p:sldId id="261" r:id="rId4"/>
    <p:sldId id="280" r:id="rId5"/>
    <p:sldId id="275" r:id="rId6"/>
    <p:sldId id="276" r:id="rId7"/>
    <p:sldId id="284" r:id="rId8"/>
    <p:sldId id="263" r:id="rId9"/>
    <p:sldId id="287" r:id="rId10"/>
    <p:sldId id="277" r:id="rId11"/>
    <p:sldId id="285" r:id="rId12"/>
    <p:sldId id="279" r:id="rId13"/>
    <p:sldId id="264" r:id="rId14"/>
    <p:sldId id="266" r:id="rId15"/>
    <p:sldId id="267" r:id="rId16"/>
    <p:sldId id="268" r:id="rId17"/>
    <p:sldId id="282" r:id="rId18"/>
    <p:sldId id="262" r:id="rId19"/>
    <p:sldId id="270" r:id="rId20"/>
    <p:sldId id="288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484CC6-0C02-49F1-9C86-07194C4A907B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89315C-3CFC-4486-A262-AA97608639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08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Kelley@RenoInsuranceAgency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6709719" cy="1463040"/>
          </a:xfrm>
        </p:spPr>
        <p:txBody>
          <a:bodyPr/>
          <a:lstStyle/>
          <a:p>
            <a:r>
              <a:rPr lang="en-US" dirty="0" smtClean="0"/>
              <a:t>Volunteer Liability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833" y="4960137"/>
            <a:ext cx="3855307" cy="1463040"/>
          </a:xfrm>
        </p:spPr>
        <p:txBody>
          <a:bodyPr/>
          <a:lstStyle/>
          <a:p>
            <a:r>
              <a:rPr lang="en-US" sz="2400" dirty="0" smtClean="0"/>
              <a:t>Kelley Reno Culley</a:t>
            </a:r>
            <a:r>
              <a:rPr lang="en-US" sz="1400" dirty="0" smtClean="0"/>
              <a:t>, MBA, CPCU, CIC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356" y="5670735"/>
            <a:ext cx="2405646" cy="9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1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09991" cy="1499616"/>
          </a:xfrm>
        </p:spPr>
        <p:txBody>
          <a:bodyPr/>
          <a:lstStyle/>
          <a:p>
            <a:r>
              <a:rPr lang="en-US" dirty="0" smtClean="0"/>
              <a:t>Risk Management of Volunteers: </a:t>
            </a:r>
            <a:r>
              <a:rPr lang="en-US" sz="2800" dirty="0" smtClean="0"/>
              <a:t>Injury to the Volunteer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Workers Compensation</a:t>
            </a:r>
          </a:p>
          <a:p>
            <a:pPr lvl="2"/>
            <a:r>
              <a:rPr lang="en-US" dirty="0" smtClean="0"/>
              <a:t>Ohio is a Monopolistic State</a:t>
            </a:r>
          </a:p>
          <a:p>
            <a:pPr lvl="2"/>
            <a:r>
              <a:rPr lang="en-US" dirty="0" smtClean="0"/>
              <a:t>No compensation, no access to workers comp benefits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By default, volunteer injuries </a:t>
            </a:r>
            <a:r>
              <a:rPr lang="en-US" dirty="0" smtClean="0"/>
              <a:t>should </a:t>
            </a:r>
            <a:r>
              <a:rPr lang="en-US" dirty="0" smtClean="0"/>
              <a:t>be covered under the Commercial General Liability policy</a:t>
            </a:r>
          </a:p>
          <a:p>
            <a:pPr lvl="2"/>
            <a:r>
              <a:rPr lang="en-US" dirty="0" smtClean="0"/>
              <a:t>If the NP is deemed to be legally liable</a:t>
            </a:r>
          </a:p>
          <a:p>
            <a:pPr lvl="2"/>
            <a:r>
              <a:rPr lang="en-US" dirty="0" smtClean="0"/>
              <a:t>This is not a catch all, action must not be excluded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Volunteer Waivers</a:t>
            </a:r>
          </a:p>
          <a:p>
            <a:pPr marL="128016" lvl="1" indent="0">
              <a:buNone/>
            </a:pPr>
            <a:endParaRPr lang="en-US" dirty="0" smtClean="0"/>
          </a:p>
          <a:p>
            <a:pPr marL="310896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4085143"/>
            <a:ext cx="3336325" cy="22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5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60564" cy="1499616"/>
          </a:xfrm>
        </p:spPr>
        <p:txBody>
          <a:bodyPr/>
          <a:lstStyle/>
          <a:p>
            <a:r>
              <a:rPr lang="en-US" dirty="0" smtClean="0"/>
              <a:t>Risk Management of Volunteers</a:t>
            </a:r>
            <a:r>
              <a:rPr lang="en-US" sz="3200" dirty="0" smtClean="0"/>
              <a:t>: Transfer the risk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93557"/>
            <a:ext cx="9720073" cy="43158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Insurance is only part of risk management, insurance is not designed to prevent loss </a:t>
            </a:r>
            <a:r>
              <a:rPr lang="en-US" dirty="0" smtClean="0"/>
              <a:t>it’s </a:t>
            </a:r>
            <a:r>
              <a:rPr lang="en-US" dirty="0"/>
              <a:t>designed to transfer the </a:t>
            </a:r>
            <a:r>
              <a:rPr lang="en-US" dirty="0" smtClean="0"/>
              <a:t>cost of the loss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Have a knowledgeable insurance agent put together a plan for your organization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Update your agent as your organization grows and makes decisions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Ask questions and ask for explanations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Three important lines </a:t>
            </a:r>
            <a:r>
              <a:rPr lang="en-US" dirty="0"/>
              <a:t>of </a:t>
            </a:r>
            <a:r>
              <a:rPr lang="en-US" dirty="0" smtClean="0"/>
              <a:t>insurance coverage </a:t>
            </a:r>
            <a:r>
              <a:rPr lang="en-US" dirty="0"/>
              <a:t>for </a:t>
            </a:r>
            <a:r>
              <a:rPr lang="en-US" dirty="0" smtClean="0"/>
              <a:t>NPs regarding </a:t>
            </a:r>
            <a:r>
              <a:rPr lang="en-US" dirty="0" smtClean="0"/>
              <a:t>volunteers:</a:t>
            </a:r>
            <a:endParaRPr lang="en-US" dirty="0"/>
          </a:p>
          <a:p>
            <a:pPr lvl="1"/>
            <a:r>
              <a:rPr lang="en-US" dirty="0"/>
              <a:t>Directors &amp; Officers Coverage</a:t>
            </a:r>
          </a:p>
          <a:p>
            <a:pPr lvl="1"/>
            <a:r>
              <a:rPr lang="en-US" dirty="0"/>
              <a:t>Employment Practices</a:t>
            </a:r>
          </a:p>
          <a:p>
            <a:pPr lvl="1"/>
            <a:r>
              <a:rPr lang="en-US" dirty="0"/>
              <a:t>Commercial General Liability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30" y="4671060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0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Directors &amp; Officers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14152"/>
            <a:ext cx="9720073" cy="4023360"/>
          </a:xfrm>
        </p:spPr>
        <p:txBody>
          <a:bodyPr/>
          <a:lstStyle/>
          <a:p>
            <a:pPr lvl="1"/>
            <a:r>
              <a:rPr lang="en-US" dirty="0" smtClean="0"/>
              <a:t>“Management errors &amp; omissions liability insurance”</a:t>
            </a:r>
          </a:p>
          <a:p>
            <a:pPr lvl="1"/>
            <a:r>
              <a:rPr lang="en-US" dirty="0" smtClean="0"/>
              <a:t>Non Profit Directors and Officer boards can be sued by donors, employees (prospective, current or former), the general public, volunteers, third parties, clients and or government agencies. </a:t>
            </a:r>
          </a:p>
          <a:p>
            <a:pPr lvl="1"/>
            <a:r>
              <a:rPr lang="en-US" dirty="0" smtClean="0"/>
              <a:t>Personal assets of board members are at stake, By-laws of the NP may indemnify the board, but does not guarantee the NP has the resources to fund the cost of a claim. </a:t>
            </a:r>
          </a:p>
          <a:p>
            <a:pPr lvl="1"/>
            <a:r>
              <a:rPr lang="en-US" dirty="0" smtClean="0"/>
              <a:t>Directors of NP boards have the same fiduciary duty as corporate board members. NP D&amp;O lawsuits may involve a variety of issues related to the daily operation of a board including:</a:t>
            </a:r>
          </a:p>
          <a:p>
            <a:pPr lvl="2"/>
            <a:r>
              <a:rPr lang="en-US" dirty="0" smtClean="0"/>
              <a:t>Duty of Care – requires D&amp;O to act prudently and reasonably in regard to the management of the organization's affairs. </a:t>
            </a:r>
          </a:p>
          <a:p>
            <a:pPr lvl="2"/>
            <a:r>
              <a:rPr lang="en-US" dirty="0" smtClean="0"/>
              <a:t>Duty of Loyalty – prohibits D&amp;O from using their position in the organization to further their own personal interest.</a:t>
            </a:r>
          </a:p>
          <a:p>
            <a:pPr lvl="2"/>
            <a:r>
              <a:rPr lang="en-US" dirty="0" smtClean="0"/>
              <a:t>Duty of Obedience – requires D&amp;O to endure the organization is run in accordance with it’s charter and bylaws, and that the organization complies with applicable laws.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86" y="4995561"/>
            <a:ext cx="3896498" cy="162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97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26508"/>
            <a:ext cx="9720073" cy="4282852"/>
          </a:xfrm>
        </p:spPr>
        <p:txBody>
          <a:bodyPr/>
          <a:lstStyle/>
          <a:p>
            <a:pPr marL="459486" lvl="1" indent="-285750"/>
            <a:r>
              <a:rPr lang="en-US" dirty="0" smtClean="0"/>
              <a:t>Covers not only actual, but also alleged acts of discrimination, harassment, retaliation, wrongful termination and other similar acts</a:t>
            </a:r>
            <a:endParaRPr lang="en-US" dirty="0"/>
          </a:p>
          <a:p>
            <a:pPr marL="459486" lvl="1" indent="-285750"/>
            <a:r>
              <a:rPr lang="en-US" dirty="0" smtClean="0"/>
              <a:t>Financial ramification of an EP suit could cripple the operating budget of small NPOs who are not able to handle the defense costs, let along settlement or judgements  </a:t>
            </a:r>
          </a:p>
          <a:p>
            <a:pPr marL="459486" lvl="1" indent="-285750"/>
            <a:r>
              <a:rPr lang="en-US" dirty="0" smtClean="0"/>
              <a:t>Make sure your EPLI coverage includes not only employees, but also volunteers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11" y="4167934"/>
            <a:ext cx="3346106" cy="208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Commercial General Liability</a:t>
            </a:r>
            <a:br>
              <a:rPr lang="en-US" dirty="0" smtClean="0"/>
            </a:br>
            <a:r>
              <a:rPr lang="en-US" dirty="0" smtClean="0"/>
              <a:t>Coverage </a:t>
            </a:r>
            <a:r>
              <a:rPr lang="en-US" dirty="0"/>
              <a:t>A </a:t>
            </a:r>
            <a:r>
              <a:rPr lang="en-US" dirty="0" smtClean="0"/>
              <a:t>– Bodily </a:t>
            </a:r>
            <a:r>
              <a:rPr lang="en-US" dirty="0"/>
              <a:t>Injury / Property Damage </a:t>
            </a:r>
            <a:r>
              <a:rPr lang="en-US" dirty="0" smtClean="0"/>
              <a:t>- </a:t>
            </a:r>
            <a:r>
              <a:rPr lang="en-US" dirty="0"/>
              <a:t>What does it do (cover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Pays </a:t>
            </a:r>
            <a:r>
              <a:rPr lang="en-US" dirty="0"/>
              <a:t>for sums the insured becomes legally obligated to pay as damages because of “bodily injury” or “property </a:t>
            </a:r>
            <a:r>
              <a:rPr lang="en-US" dirty="0" smtClean="0"/>
              <a:t>damage”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Pays </a:t>
            </a:r>
            <a:r>
              <a:rPr lang="en-US" dirty="0"/>
              <a:t>only if caused by an occurrence, occurs during the policy period and in the coverage </a:t>
            </a:r>
            <a:r>
              <a:rPr lang="en-US" dirty="0" smtClean="0"/>
              <a:t>territory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Right </a:t>
            </a:r>
            <a:r>
              <a:rPr lang="en-US" dirty="0"/>
              <a:t>and duty to defend the insured against any “suit” seeking those </a:t>
            </a:r>
            <a:r>
              <a:rPr lang="en-US" dirty="0" smtClean="0"/>
              <a:t>damages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Investigate </a:t>
            </a:r>
            <a:r>
              <a:rPr lang="en-US" dirty="0"/>
              <a:t>and settle at their discretion</a:t>
            </a:r>
          </a:p>
          <a:p>
            <a:endParaRPr lang="en-US" dirty="0"/>
          </a:p>
        </p:txBody>
      </p:sp>
      <p:pic>
        <p:nvPicPr>
          <p:cNvPr id="2050" name="Picture 2" descr="http://www.hennessyroach.com/images/general-liab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38" y="4620197"/>
            <a:ext cx="2545723" cy="16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9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49314"/>
          </a:xfrm>
        </p:spPr>
        <p:txBody>
          <a:bodyPr>
            <a:normAutofit fontScale="90000"/>
          </a:bodyPr>
          <a:lstStyle/>
          <a:p>
            <a:r>
              <a:rPr lang="en-US" dirty="0"/>
              <a:t>Coverage A – Bodily Injury / Property Damage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689094"/>
              </p:ext>
            </p:extLst>
          </p:nvPr>
        </p:nvGraphicFramePr>
        <p:xfrm>
          <a:off x="2379984" y="1479022"/>
          <a:ext cx="7011152" cy="4788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576"/>
                <a:gridCol w="3505576"/>
              </a:tblGrid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What does it not do (cover)?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And why?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Expected or intended injury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Uninsurable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1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Contractual Liability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Some can be covered – such as the lease of a premise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80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Liquor Liability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Except if you are not in the business of manufacturing, distributing, selling or serving;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Host </a:t>
                      </a:r>
                      <a:r>
                        <a:rPr lang="en-US" sz="1100" dirty="0">
                          <a:effectLst/>
                        </a:rPr>
                        <a:t>liquor is available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Worker’s Compensation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Buy a Worker’s Comp policy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Employer’s Liability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Buy Employer’s Liability Coverage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1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Pollution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Some coverage, but this exposure is better served through a Pollution Liability Policy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Aircraft, Auto or Watercraft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Buy an auto, aircraft or watercraft policy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Mobile Equipment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Buy an auto policy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Uninsurable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Damage to Property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Buy a property policy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Damage to Your Product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Uninsurable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Damage to Your Work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Uninsurable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Damage to Impaired Property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Uninsurable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Recall of Products, Work , or Impaired Property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Buy Products recall coverage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Electronic Data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Can be bought back by endorsement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Employment Related Practices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Buy Employment practices coverage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Personal &amp; Advertising Injury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Covered under coverage 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41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B - Personal &amp; Advertising </a:t>
            </a:r>
            <a:r>
              <a:rPr lang="en-US" dirty="0" smtClean="0"/>
              <a:t>Injury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514048"/>
              </p:ext>
            </p:extLst>
          </p:nvPr>
        </p:nvGraphicFramePr>
        <p:xfrm>
          <a:off x="1353906" y="2084832"/>
          <a:ext cx="9155254" cy="3956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3117"/>
                <a:gridCol w="4582137"/>
              </a:tblGrid>
              <a:tr h="39560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What does it cover?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False arrest, detention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Malicious prosecution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Slander or liable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Violations of another’s right or privacy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Use of another’s idea in advertisements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Copyright infringement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What does it not cover?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Insured in Media and internet type businesses - advertising, broadcasting, publishing, or designing website. (buy a professional liability policy)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Knowingly violating the rights of others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Publishing material with knowledge of falsity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Criminal acts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Unauthorized use of another’s name or product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Electronic chatrooms or bulletin boards (Facebook)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7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&amp; Ends</a:t>
            </a:r>
            <a:br>
              <a:rPr lang="en-US" dirty="0" smtClean="0"/>
            </a:br>
            <a:r>
              <a:rPr lang="en-US" dirty="0" smtClean="0"/>
              <a:t>Insurance advice for your organization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Auto</a:t>
            </a:r>
          </a:p>
          <a:p>
            <a:pPr lvl="1"/>
            <a:r>
              <a:rPr lang="en-US" dirty="0" smtClean="0"/>
              <a:t>Hired &amp; Non Owned Auto</a:t>
            </a:r>
          </a:p>
          <a:p>
            <a:r>
              <a:rPr lang="en-US" dirty="0" smtClean="0"/>
              <a:t>Crime</a:t>
            </a:r>
          </a:p>
          <a:p>
            <a:r>
              <a:rPr lang="en-US" dirty="0" smtClean="0"/>
              <a:t>Cyber Liability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2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attention to Named Insured &amp; Additional Insureds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Named insureds own the policy</a:t>
            </a:r>
          </a:p>
          <a:p>
            <a:pPr lvl="1"/>
            <a:r>
              <a:rPr lang="en-US" dirty="0" smtClean="0"/>
              <a:t>Don’t let anyone else own your insurance</a:t>
            </a:r>
          </a:p>
          <a:p>
            <a:r>
              <a:rPr lang="en-US" dirty="0" smtClean="0"/>
              <a:t>Additional Insureds are contractual</a:t>
            </a:r>
          </a:p>
          <a:p>
            <a:pPr lvl="1"/>
            <a:r>
              <a:rPr lang="en-US" dirty="0" smtClean="0"/>
              <a:t>Question who wants to be an AI and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128" y="585216"/>
            <a:ext cx="2098758" cy="4588146"/>
          </a:xfrm>
        </p:spPr>
        <p:txBody>
          <a:bodyPr>
            <a:normAutofit/>
          </a:bodyPr>
          <a:lstStyle/>
          <a:p>
            <a:r>
              <a:rPr lang="en-US" dirty="0" smtClean="0"/>
              <a:t>What if I hire someone to do work for me?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71" y="226544"/>
            <a:ext cx="5044740" cy="6528486"/>
          </a:xfrm>
          <a:prstGeom prst="rect">
            <a:avLst/>
          </a:prstGeom>
        </p:spPr>
      </p:pic>
      <p:sp>
        <p:nvSpPr>
          <p:cNvPr id="6" name="Left Arrow Callout 5"/>
          <p:cNvSpPr/>
          <p:nvPr/>
        </p:nvSpPr>
        <p:spPr>
          <a:xfrm>
            <a:off x="9990343" y="347962"/>
            <a:ext cx="1592056" cy="63036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0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Date</a:t>
            </a:r>
            <a:endParaRPr lang="en-US" dirty="0"/>
          </a:p>
        </p:txBody>
      </p:sp>
      <p:sp>
        <p:nvSpPr>
          <p:cNvPr id="7" name="Left Arrow Callout 6"/>
          <p:cNvSpPr/>
          <p:nvPr/>
        </p:nvSpPr>
        <p:spPr>
          <a:xfrm rot="10800000">
            <a:off x="3568649" y="1407636"/>
            <a:ext cx="1902052" cy="11138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0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Callout 7"/>
          <p:cNvSpPr/>
          <p:nvPr/>
        </p:nvSpPr>
        <p:spPr>
          <a:xfrm>
            <a:off x="9990343" y="2607965"/>
            <a:ext cx="1921571" cy="88282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0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Effective Date &amp; Limits</a:t>
            </a:r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 rot="10800000">
            <a:off x="3970180" y="5542342"/>
            <a:ext cx="1658707" cy="63431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0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42508" y="5530325"/>
            <a:ext cx="138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Your name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goes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0683" y="1347557"/>
            <a:ext cx="1252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Company or Person you are hiring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9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016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277" y="1338064"/>
            <a:ext cx="2623821" cy="2230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0" y="1835294"/>
            <a:ext cx="1726309" cy="2303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346" y="3567651"/>
            <a:ext cx="2118753" cy="2841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19" y="1338064"/>
            <a:ext cx="3659728" cy="2809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39" y="1790521"/>
            <a:ext cx="3359880" cy="2351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19" y="4128975"/>
            <a:ext cx="2685753" cy="2270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57" y="4135262"/>
            <a:ext cx="3411312" cy="2274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0" y="4138684"/>
            <a:ext cx="2967099" cy="225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75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Kelley Reno Culley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Kelley@RenoInsuranceAgency.com</a:t>
            </a:r>
            <a:endParaRPr lang="en-US" dirty="0" smtClean="0"/>
          </a:p>
          <a:p>
            <a:r>
              <a:rPr lang="en-US" dirty="0" smtClean="0"/>
              <a:t>(937) 223-5235</a:t>
            </a:r>
          </a:p>
          <a:p>
            <a:endParaRPr lang="en-US" dirty="0" smtClean="0"/>
          </a:p>
          <a:p>
            <a:r>
              <a:rPr lang="en-US" dirty="0" smtClean="0"/>
              <a:t>Reno Insurance Agency</a:t>
            </a:r>
          </a:p>
          <a:p>
            <a:r>
              <a:rPr lang="en-US" dirty="0" smtClean="0"/>
              <a:t>228 Byers Rd. </a:t>
            </a:r>
            <a:r>
              <a:rPr lang="en-US" dirty="0" smtClean="0"/>
              <a:t>Ste</a:t>
            </a:r>
            <a:r>
              <a:rPr lang="en-US" dirty="0" smtClean="0"/>
              <a:t> 103</a:t>
            </a:r>
          </a:p>
          <a:p>
            <a:r>
              <a:rPr lang="en-US" dirty="0" smtClean="0"/>
              <a:t>Miamisburg, OH 45342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9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&amp; </a:t>
            </a:r>
            <a:r>
              <a:rPr lang="en-US" dirty="0"/>
              <a:t>i</a:t>
            </a:r>
            <a:r>
              <a:rPr lang="en-US" dirty="0" smtClean="0"/>
              <a:t>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475526" cy="402336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How to Manage Risk?</a:t>
            </a:r>
            <a:endParaRPr lang="en-US" sz="2400" dirty="0"/>
          </a:p>
          <a:p>
            <a:pPr lvl="1"/>
            <a:r>
              <a:rPr lang="en-US" dirty="0" smtClean="0"/>
              <a:t>Accept</a:t>
            </a:r>
          </a:p>
          <a:p>
            <a:pPr lvl="1"/>
            <a:r>
              <a:rPr lang="en-US" dirty="0" smtClean="0"/>
              <a:t>Avoid</a:t>
            </a:r>
          </a:p>
          <a:p>
            <a:pPr lvl="1"/>
            <a:r>
              <a:rPr lang="en-US" dirty="0" smtClean="0"/>
              <a:t>Reduce</a:t>
            </a:r>
          </a:p>
          <a:p>
            <a:pPr lvl="2"/>
            <a:r>
              <a:rPr lang="en-US" dirty="0" smtClean="0"/>
              <a:t>Risk Management Policies</a:t>
            </a:r>
          </a:p>
          <a:p>
            <a:pPr lvl="1"/>
            <a:r>
              <a:rPr lang="en-US" dirty="0" smtClean="0"/>
              <a:t>Transfer</a:t>
            </a:r>
          </a:p>
          <a:p>
            <a:pPr lvl="2"/>
            <a:r>
              <a:rPr lang="en-US" dirty="0" smtClean="0"/>
              <a:t>Purchase of Insurance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endParaRPr lang="en-US" dirty="0"/>
          </a:p>
        </p:txBody>
      </p:sp>
      <p:pic>
        <p:nvPicPr>
          <p:cNvPr id="4" name="Picture 2" descr="http://careerpivot.com/wp-content/uploads/2012/10/RiskMan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97" y="3550508"/>
            <a:ext cx="4885803" cy="330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ANYTHING &amp; EVERYTHING!</a:t>
            </a:r>
          </a:p>
          <a:p>
            <a:pPr marL="12801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Risk </a:t>
            </a:r>
            <a:r>
              <a:rPr lang="en-US" dirty="0"/>
              <a:t>is present in everything we do!</a:t>
            </a:r>
          </a:p>
          <a:p>
            <a:pPr lvl="1"/>
            <a:r>
              <a:rPr lang="en-US" dirty="0"/>
              <a:t>The reality is that </a:t>
            </a:r>
            <a:r>
              <a:rPr lang="en-US" dirty="0" smtClean="0"/>
              <a:t>NPs </a:t>
            </a:r>
            <a:r>
              <a:rPr lang="en-US" dirty="0"/>
              <a:t>cannot escape risk. It’s part of doing business. What you can do it work to reduce the risk.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23" y="4070198"/>
            <a:ext cx="3657882" cy="2440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05" y="527221"/>
            <a:ext cx="2166208" cy="216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immunity for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Federal Level</a:t>
            </a:r>
          </a:p>
          <a:p>
            <a:pPr marL="459486" lvl="1" indent="-285750"/>
            <a:r>
              <a:rPr lang="en-US" dirty="0" smtClean="0"/>
              <a:t>Volunteers Protection Act 1997</a:t>
            </a:r>
          </a:p>
          <a:p>
            <a:pPr marL="642366" lvl="2" indent="-285750"/>
            <a:r>
              <a:rPr lang="en-US" dirty="0" smtClean="0"/>
              <a:t>Offers qualified immunity for volunteers for acts of ordinary negligence</a:t>
            </a:r>
          </a:p>
          <a:p>
            <a:pPr marL="642366" lvl="2" indent="-285750"/>
            <a:endParaRPr lang="en-US" dirty="0"/>
          </a:p>
          <a:p>
            <a:pPr marL="0" indent="0">
              <a:buNone/>
            </a:pPr>
            <a:r>
              <a:rPr lang="en-US" dirty="0" smtClean="0"/>
              <a:t>State Level</a:t>
            </a:r>
          </a:p>
          <a:p>
            <a:pPr lvl="1"/>
            <a:r>
              <a:rPr lang="en-US" dirty="0" smtClean="0"/>
              <a:t>Ohio Revised Code 2305.35</a:t>
            </a:r>
          </a:p>
          <a:p>
            <a:pPr lvl="2"/>
            <a:r>
              <a:rPr lang="en-US" dirty="0" smtClean="0"/>
              <a:t>Uncompensated volunteers of non profits charitable organizations have no liability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Meant to encourage people to volunteer by reducing their exposure to personal liability. However, all these laws do is </a:t>
            </a:r>
            <a:r>
              <a:rPr lang="en-US" b="1" dirty="0" smtClean="0"/>
              <a:t>protect the volunteer, not the organization</a:t>
            </a:r>
            <a:r>
              <a:rPr lang="en-US" dirty="0" smtClean="0"/>
              <a:t>. </a:t>
            </a:r>
          </a:p>
          <a:p>
            <a:pPr marL="642366" lvl="2" indent="-285750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07" y="2084832"/>
            <a:ext cx="3334871" cy="19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going to sue a Charity?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Charitable Immunity Laws</a:t>
            </a:r>
          </a:p>
          <a:p>
            <a:pPr lvl="1"/>
            <a:r>
              <a:rPr lang="en-US" dirty="0" smtClean="0"/>
              <a:t>Fallen out of favor the last 20+ years</a:t>
            </a:r>
          </a:p>
          <a:p>
            <a:pPr marL="12801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False sense of security as an NPO</a:t>
            </a:r>
          </a:p>
          <a:p>
            <a:pPr lvl="2"/>
            <a:r>
              <a:rPr lang="en-US" dirty="0" smtClean="0"/>
              <a:t>Injury is grave enough</a:t>
            </a:r>
          </a:p>
          <a:p>
            <a:pPr lvl="2"/>
            <a:r>
              <a:rPr lang="en-US" dirty="0" smtClean="0"/>
              <a:t>Children are involved</a:t>
            </a:r>
          </a:p>
          <a:p>
            <a:pPr lvl="2"/>
            <a:r>
              <a:rPr lang="en-US" dirty="0" smtClean="0"/>
              <a:t>Outrageous conduct</a:t>
            </a:r>
          </a:p>
          <a:p>
            <a:pPr marL="310896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“Deep Pockets” philosophy</a:t>
            </a:r>
          </a:p>
          <a:p>
            <a:pPr lvl="1"/>
            <a:r>
              <a:rPr lang="en-US" dirty="0" smtClean="0"/>
              <a:t>Cost of a suit</a:t>
            </a:r>
            <a:endParaRPr lang="en-US" dirty="0"/>
          </a:p>
          <a:p>
            <a:pPr lvl="1"/>
            <a:r>
              <a:rPr lang="en-US" dirty="0" smtClean="0"/>
              <a:t>Loss or goodwill &amp; reputation makes it harder to raise funds and attract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53" y="1817678"/>
            <a:ext cx="4871995" cy="29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3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of Volunteers: </a:t>
            </a:r>
            <a:br>
              <a:rPr lang="en-US" dirty="0" smtClean="0"/>
            </a:br>
            <a:r>
              <a:rPr lang="en-US" dirty="0" smtClean="0"/>
              <a:t>Know who’s Volunteering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Background Checks</a:t>
            </a:r>
          </a:p>
          <a:p>
            <a:pPr lvl="2"/>
            <a:r>
              <a:rPr lang="en-US" dirty="0" smtClean="0"/>
              <a:t>Can save an organization from liability &amp; embarrassment</a:t>
            </a:r>
          </a:p>
          <a:p>
            <a:pPr lvl="2"/>
            <a:r>
              <a:rPr lang="en-US" dirty="0" smtClean="0"/>
              <a:t>Allows you to make an informed decision whether the individual is appropriate for your program</a:t>
            </a:r>
          </a:p>
          <a:p>
            <a:pPr lvl="2"/>
            <a:r>
              <a:rPr lang="en-US" dirty="0" smtClean="0"/>
              <a:t>Not all willing volunteers should be accepted </a:t>
            </a:r>
          </a:p>
          <a:p>
            <a:pPr lvl="2"/>
            <a:r>
              <a:rPr lang="en-US" dirty="0" smtClean="0"/>
              <a:t>Particularly important to check volunteers assisting with organizational finances, handling cash or working with children, seniors or developmentally disabled individuals</a:t>
            </a:r>
          </a:p>
          <a:p>
            <a:pPr lvl="2"/>
            <a:r>
              <a:rPr lang="en-US" dirty="0" smtClean="0"/>
              <a:t>Check with your insurance carrier/agent or association for access to discounted background checks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Motor Vehicle Reports</a:t>
            </a:r>
          </a:p>
          <a:p>
            <a:pPr lvl="2"/>
            <a:r>
              <a:rPr lang="en-US" dirty="0" smtClean="0"/>
              <a:t>Especially if they are driving for you or on your behalf</a:t>
            </a:r>
          </a:p>
          <a:p>
            <a:pPr lvl="2"/>
            <a:r>
              <a:rPr lang="en-US" dirty="0" smtClean="0"/>
              <a:t>Verify their license is valid &amp; review violations </a:t>
            </a:r>
          </a:p>
          <a:p>
            <a:pPr lvl="2"/>
            <a:r>
              <a:rPr lang="en-US" dirty="0" smtClean="0"/>
              <a:t>Keep a copy for your records</a:t>
            </a:r>
          </a:p>
          <a:p>
            <a:pPr lvl="2"/>
            <a:r>
              <a:rPr lang="en-US" dirty="0" smtClean="0"/>
              <a:t>Your insurance carrier/agent should be able to help with running these 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10" y="3937687"/>
            <a:ext cx="3073658" cy="266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72457" cy="1499616"/>
          </a:xfrm>
        </p:spPr>
        <p:txBody>
          <a:bodyPr/>
          <a:lstStyle/>
          <a:p>
            <a:r>
              <a:rPr lang="en-US" dirty="0" smtClean="0"/>
              <a:t>Risk Management of Volunteers: </a:t>
            </a:r>
            <a:r>
              <a:rPr lang="en-US" sz="3200" dirty="0" smtClean="0"/>
              <a:t>Training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48931"/>
            <a:ext cx="9720073" cy="445584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Volunteers need to understand what the NPO expects in regard to their conduct within the </a:t>
            </a:r>
            <a:r>
              <a:rPr lang="en-US" dirty="0" smtClean="0"/>
              <a:t>workplace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supervision, direction, and training consistent with the volunteer’s </a:t>
            </a:r>
            <a:r>
              <a:rPr lang="en-US" dirty="0" smtClean="0"/>
              <a:t>activities </a:t>
            </a:r>
            <a:r>
              <a:rPr lang="en-US" dirty="0"/>
              <a:t>and the NPOs policies and practices </a:t>
            </a:r>
            <a:endParaRPr lang="en-US" dirty="0" smtClean="0"/>
          </a:p>
          <a:p>
            <a:pPr lvl="1"/>
            <a:r>
              <a:rPr lang="en-US" dirty="0" smtClean="0"/>
              <a:t>NPOs should clearly determine the manner, the means and the schedule for completing volunteer activities</a:t>
            </a:r>
          </a:p>
          <a:p>
            <a:pPr lvl="1"/>
            <a:r>
              <a:rPr lang="en-US" dirty="0" smtClean="0"/>
              <a:t>Volunteers should understand clearly their job duties and what they are allowed to have control over</a:t>
            </a:r>
          </a:p>
          <a:p>
            <a:pPr lvl="1"/>
            <a:r>
              <a:rPr lang="en-US" dirty="0"/>
              <a:t>Mentoring of new volunteers with experienced volunteers to provide on-the-job guidance</a:t>
            </a:r>
          </a:p>
          <a:p>
            <a:pPr lvl="1"/>
            <a:r>
              <a:rPr lang="en-US" dirty="0"/>
              <a:t>Documentation &amp; </a:t>
            </a:r>
            <a:r>
              <a:rPr lang="en-US" dirty="0" smtClean="0"/>
              <a:t>Oversight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24" y="4644660"/>
            <a:ext cx="2743199" cy="18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 of Volunteers: </a:t>
            </a:r>
            <a:r>
              <a:rPr lang="en-US" sz="3200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Onboarding process for every new volunteer, similar to employee onboarding</a:t>
            </a:r>
          </a:p>
          <a:p>
            <a:pPr lvl="1"/>
            <a:r>
              <a:rPr lang="en-US" dirty="0"/>
              <a:t>Factor volunteers into harassment and discrimination policies</a:t>
            </a:r>
          </a:p>
          <a:p>
            <a:pPr lvl="1"/>
            <a:r>
              <a:rPr lang="en-US" dirty="0"/>
              <a:t>Cyber security procedures</a:t>
            </a:r>
          </a:p>
          <a:p>
            <a:pPr lvl="2"/>
            <a:r>
              <a:rPr lang="en-US" dirty="0"/>
              <a:t>Passwords, two step verification</a:t>
            </a:r>
          </a:p>
          <a:p>
            <a:pPr lvl="1"/>
            <a:r>
              <a:rPr lang="en-US" dirty="0"/>
              <a:t>Safety Procedures</a:t>
            </a:r>
          </a:p>
          <a:p>
            <a:pPr lvl="1"/>
            <a:r>
              <a:rPr lang="en-US" dirty="0"/>
              <a:t>Procedure for reporting concerns</a:t>
            </a:r>
          </a:p>
          <a:p>
            <a:pPr lvl="2"/>
            <a:r>
              <a:rPr lang="en-US" dirty="0"/>
              <a:t>Notifying staff about or cleaning up potential hazards</a:t>
            </a:r>
          </a:p>
          <a:p>
            <a:pPr lvl="2"/>
            <a:r>
              <a:rPr lang="en-US" dirty="0"/>
              <a:t>First Aid &amp; CPR Training</a:t>
            </a:r>
          </a:p>
          <a:p>
            <a:pPr lvl="2"/>
            <a:r>
              <a:rPr lang="en-US" dirty="0"/>
              <a:t>Reporting </a:t>
            </a:r>
            <a:r>
              <a:rPr lang="en-US" dirty="0" smtClean="0"/>
              <a:t>of harassment</a:t>
            </a:r>
            <a:endParaRPr lang="en-US" dirty="0"/>
          </a:p>
          <a:p>
            <a:pPr lvl="1"/>
            <a:r>
              <a:rPr lang="en-US" dirty="0"/>
              <a:t>Substance abuse policies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82" y="2855503"/>
            <a:ext cx="3082405" cy="36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21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832</TotalTime>
  <Words>1273</Words>
  <Application>Microsoft Office PowerPoint</Application>
  <PresentationFormat>Widescreen</PresentationFormat>
  <Paragraphs>190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Volunteer Liability</vt:lpstr>
      <vt:lpstr>Your Volunteers</vt:lpstr>
      <vt:lpstr>Risk Management &amp; insurance</vt:lpstr>
      <vt:lpstr>What could go Wrong?</vt:lpstr>
      <vt:lpstr>Limited immunity for Volunteers</vt:lpstr>
      <vt:lpstr>Who’s going to sue a Charity? </vt:lpstr>
      <vt:lpstr>Risk Management of Volunteers:  Know who’s Volunteering for you</vt:lpstr>
      <vt:lpstr>Risk Management of Volunteers: Training</vt:lpstr>
      <vt:lpstr>Risk Management of Volunteers: Policies</vt:lpstr>
      <vt:lpstr>Risk Management of Volunteers: Injury to the Volunteer</vt:lpstr>
      <vt:lpstr>Risk Management of Volunteers: Transfer the risk</vt:lpstr>
      <vt:lpstr>Directors &amp; Officers Coverage</vt:lpstr>
      <vt:lpstr>Employment Practices</vt:lpstr>
      <vt:lpstr>Commercial General Liability Coverage A – Bodily Injury / Property Damage - What does it do (cover)?</vt:lpstr>
      <vt:lpstr>Coverage A – Bodily Injury / Property Damage </vt:lpstr>
      <vt:lpstr>Coverage B - Personal &amp; Advertising Injury</vt:lpstr>
      <vt:lpstr>Odds &amp; Ends Insurance advice for your organization</vt:lpstr>
      <vt:lpstr>Pay attention to Named Insured &amp; Additional Insureds</vt:lpstr>
      <vt:lpstr>What if I hire someone to do work for me?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Advice to Protect your ass..ets</dc:title>
  <dc:creator>Kelley Culley</dc:creator>
  <cp:lastModifiedBy>Kelley Culley</cp:lastModifiedBy>
  <cp:revision>58</cp:revision>
  <cp:lastPrinted>2017-05-16T14:19:04Z</cp:lastPrinted>
  <dcterms:created xsi:type="dcterms:W3CDTF">2014-10-22T18:55:31Z</dcterms:created>
  <dcterms:modified xsi:type="dcterms:W3CDTF">2017-05-16T14:19:14Z</dcterms:modified>
</cp:coreProperties>
</file>